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i4bIjRY1O0fetIaZciSY4O2fwO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199381F-F02A-4D4A-9519-F89119A4386E}">
  <a:tblStyle styleId="{0199381F-F02A-4D4A-9519-F89119A4386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9E9E9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9E9E9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SansPr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3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ubmed/29917034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28bdec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28bdec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28bdec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28bdec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28bdec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28bdec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5465acf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5465acf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28bdec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528bdec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PMID: </a:t>
            </a: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29917034</a:t>
            </a: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Bringing down drug attrition rates and reduce the use of  animal models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TGX is a sub discipline of pharmacology which looks at modification in the genome such as transcriptomics/metabolomics/proteomics and so on, to specifically look at toxic response of drugs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28bdec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28bdec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57" name="Google Shape;5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4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60" name="Google Shape;6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100" y="28025"/>
            <a:ext cx="1841700" cy="9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44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83" name="Google Shape;8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93" name="Google Shape;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7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7" name="Google Shape;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8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01" name="Google Shape;101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8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7" name="Google Shape;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9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06" name="Google Shape;106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4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9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50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113" name="Google Shape;11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5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5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50"/>
          <p:cNvSpPr txBox="1"/>
          <p:nvPr>
            <p:ph idx="2" type="body"/>
          </p:nvPr>
        </p:nvSpPr>
        <p:spPr>
          <a:xfrm>
            <a:off x="5174225" y="819225"/>
            <a:ext cx="36639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121" name="Google Shape;12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KLAB_template_wide_2018 1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2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124" name="Google Shape;124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5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5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8" name="Google Shape;12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/>
          <p:nvPr>
            <p:ph type="title"/>
          </p:nvPr>
        </p:nvSpPr>
        <p:spPr>
          <a:xfrm>
            <a:off x="201930" y="217133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" type="body"/>
          </p:nvPr>
        </p:nvSpPr>
        <p:spPr>
          <a:xfrm>
            <a:off x="201977" y="890733"/>
            <a:ext cx="87411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68575" wrap="square" tIns="685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556" y="4477726"/>
            <a:ext cx="833993" cy="49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4"/>
          <p:cNvSpPr/>
          <p:nvPr/>
        </p:nvSpPr>
        <p:spPr>
          <a:xfrm>
            <a:off x="0" y="338572"/>
            <a:ext cx="1737900" cy="1496400"/>
          </a:xfrm>
          <a:prstGeom prst="rect">
            <a:avLst/>
          </a:prstGeom>
          <a:solidFill>
            <a:srgbClr val="66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4"/>
          <p:cNvSpPr/>
          <p:nvPr/>
        </p:nvSpPr>
        <p:spPr>
          <a:xfrm>
            <a:off x="0" y="1915154"/>
            <a:ext cx="1737900" cy="1496400"/>
          </a:xfrm>
          <a:prstGeom prst="rect">
            <a:avLst/>
          </a:prstGeom>
          <a:solidFill>
            <a:srgbClr val="3E913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4"/>
          <p:cNvSpPr/>
          <p:nvPr/>
        </p:nvSpPr>
        <p:spPr>
          <a:xfrm>
            <a:off x="554552" y="1166966"/>
            <a:ext cx="8355900" cy="18774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663" y="60722"/>
            <a:ext cx="2275481" cy="508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/>
          <p:cNvPicPr preferRelativeResize="0"/>
          <p:nvPr/>
        </p:nvPicPr>
        <p:blipFill rotWithShape="1">
          <a:blip r:embed="rId4">
            <a:alphaModFix/>
          </a:blip>
          <a:srcRect b="30933" l="6283" r="5087" t="22225"/>
          <a:stretch/>
        </p:blipFill>
        <p:spPr>
          <a:xfrm>
            <a:off x="727368" y="1494668"/>
            <a:ext cx="5238747" cy="10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5"/>
          <p:cNvSpPr txBox="1"/>
          <p:nvPr>
            <p:ph idx="1" type="body"/>
          </p:nvPr>
        </p:nvSpPr>
        <p:spPr>
          <a:xfrm>
            <a:off x="2" y="1827540"/>
            <a:ext cx="9144000" cy="958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type="ctrTitle"/>
          </p:nvPr>
        </p:nvSpPr>
        <p:spPr>
          <a:xfrm>
            <a:off x="0" y="789553"/>
            <a:ext cx="9144000" cy="1038000"/>
          </a:xfrm>
          <a:prstGeom prst="rect">
            <a:avLst/>
          </a:prstGeom>
          <a:solidFill>
            <a:srgbClr val="127AB8"/>
          </a:solidFill>
          <a:ln cap="flat" cmpd="sng" w="31750">
            <a:solidFill>
              <a:srgbClr val="12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2" type="subTitle"/>
          </p:nvPr>
        </p:nvSpPr>
        <p:spPr>
          <a:xfrm>
            <a:off x="1143000" y="3018401"/>
            <a:ext cx="68580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SzPts val="1800"/>
              <a:buFont typeface="Arial"/>
              <a:buNone/>
              <a:defRPr b="1" sz="1800">
                <a:solidFill>
                  <a:srgbClr val="646464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10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7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pic>
        <p:nvPicPr>
          <p:cNvPr id="143" name="Google Shape;1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her Content">
  <p:cSld name="Other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6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7" name="Google Shape;14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7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57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5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7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3" name="Google Shape;15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"/>
          <p:cNvSpPr txBox="1"/>
          <p:nvPr>
            <p:ph idx="1" type="body"/>
          </p:nvPr>
        </p:nvSpPr>
        <p:spPr>
          <a:xfrm>
            <a:off x="466091" y="1028700"/>
            <a:ext cx="82119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58"/>
          <p:cNvSpPr txBox="1"/>
          <p:nvPr>
            <p:ph idx="2" type="body"/>
          </p:nvPr>
        </p:nvSpPr>
        <p:spPr>
          <a:xfrm>
            <a:off x="2819401" y="4767263"/>
            <a:ext cx="5872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/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58"/>
          <p:cNvSpPr/>
          <p:nvPr/>
        </p:nvSpPr>
        <p:spPr>
          <a:xfrm>
            <a:off x="0" y="0"/>
            <a:ext cx="9144000" cy="8100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8"/>
          <p:cNvSpPr txBox="1"/>
          <p:nvPr>
            <p:ph type="title"/>
          </p:nvPr>
        </p:nvSpPr>
        <p:spPr>
          <a:xfrm>
            <a:off x="466090" y="0"/>
            <a:ext cx="8225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9" name="Google Shape;15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6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1" name="Google Shape;2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/>
          <p:nvPr>
            <p:ph type="title"/>
          </p:nvPr>
        </p:nvSpPr>
        <p:spPr>
          <a:xfrm>
            <a:off x="730000" y="1318650"/>
            <a:ext cx="7806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st/Discussion">
  <p:cSld name="Test/Discuss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9"/>
          <p:cNvSpPr txBox="1"/>
          <p:nvPr>
            <p:ph idx="1" type="body"/>
          </p:nvPr>
        </p:nvSpPr>
        <p:spPr>
          <a:xfrm>
            <a:off x="466091" y="825100"/>
            <a:ext cx="8211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2984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ourier New"/>
              <a:buChar char="o"/>
              <a:defRPr sz="1500"/>
            </a:lvl2pPr>
            <a:lvl3pPr indent="-2921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3pPr>
            <a:lvl4pPr indent="-2921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ourier New"/>
              <a:buChar char="o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5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127AB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9"/>
          <p:cNvSpPr txBox="1"/>
          <p:nvPr>
            <p:ph type="title"/>
          </p:nvPr>
        </p:nvSpPr>
        <p:spPr>
          <a:xfrm>
            <a:off x="466090" y="1"/>
            <a:ext cx="822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9"/>
          <p:cNvSpPr/>
          <p:nvPr/>
        </p:nvSpPr>
        <p:spPr>
          <a:xfrm>
            <a:off x="0" y="1928813"/>
            <a:ext cx="9144000" cy="2643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9"/>
          <p:cNvSpPr txBox="1"/>
          <p:nvPr>
            <p:ph idx="2" type="body"/>
          </p:nvPr>
        </p:nvSpPr>
        <p:spPr>
          <a:xfrm>
            <a:off x="466725" y="2014538"/>
            <a:ext cx="82248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166" name="Google Shape;16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3" y="4785996"/>
            <a:ext cx="569780" cy="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7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26" name="Google Shape;2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9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674250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2" type="body"/>
          </p:nvPr>
        </p:nvSpPr>
        <p:spPr>
          <a:xfrm>
            <a:off x="4544479" y="10435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6" name="Google Shape;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/>
          <p:nvPr>
            <p:ph type="title"/>
          </p:nvPr>
        </p:nvSpPr>
        <p:spPr>
          <a:xfrm>
            <a:off x="0" y="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0" name="Google Shape;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1"/>
          <p:cNvGrpSpPr/>
          <p:nvPr/>
        </p:nvGrpSpPr>
        <p:grpSpPr>
          <a:xfrm>
            <a:off x="830394" y="4169163"/>
            <a:ext cx="745764" cy="45826"/>
            <a:chOff x="4580561" y="2589004"/>
            <a:chExt cx="1064464" cy="25200"/>
          </a:xfrm>
        </p:grpSpPr>
        <p:sp>
          <p:nvSpPr>
            <p:cNvPr id="43" name="Google Shape;4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22"/>
          <p:cNvGrpSpPr/>
          <p:nvPr/>
        </p:nvGrpSpPr>
        <p:grpSpPr>
          <a:xfrm>
            <a:off x="830394" y="1191289"/>
            <a:ext cx="745764" cy="45826"/>
            <a:chOff x="4580561" y="2589004"/>
            <a:chExt cx="1064464" cy="25200"/>
          </a:xfrm>
        </p:grpSpPr>
        <p:sp>
          <p:nvSpPr>
            <p:cNvPr id="49" name="Google Shape;4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0475"/>
            <a:ext cx="426075" cy="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0" y="0"/>
            <a:ext cx="89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>
            <p:ph type="ctrTitle"/>
          </p:nvPr>
        </p:nvSpPr>
        <p:spPr>
          <a:xfrm>
            <a:off x="296875" y="1046975"/>
            <a:ext cx="86679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CA" sz="3600">
                <a:solidFill>
                  <a:schemeClr val="accent5"/>
                </a:solidFill>
              </a:rPr>
              <a:t>ToxicoGx – </a:t>
            </a:r>
            <a:r>
              <a:rPr lang="en-CA" sz="3600">
                <a:solidFill>
                  <a:schemeClr val="accent5"/>
                </a:solidFill>
              </a:rPr>
              <a:t>An R platform for integrated toxicogenomics data analysis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96875" y="2754114"/>
            <a:ext cx="8328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Sisira Kadambat Nair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Benjamin haibe-Kains lab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Princess Margaret Cancer Centre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Health Network, Toronto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1"/>
          <p:cNvGrpSpPr/>
          <p:nvPr/>
        </p:nvGrpSpPr>
        <p:grpSpPr>
          <a:xfrm>
            <a:off x="5804564" y="3877975"/>
            <a:ext cx="3212688" cy="437100"/>
            <a:chOff x="4146900" y="3537573"/>
            <a:chExt cx="3212688" cy="437100"/>
          </a:xfrm>
        </p:grpSpPr>
        <p:sp>
          <p:nvSpPr>
            <p:cNvPr id="174" name="Google Shape;174;p1"/>
            <p:cNvSpPr txBox="1"/>
            <p:nvPr/>
          </p:nvSpPr>
          <p:spPr>
            <a:xfrm>
              <a:off x="4374144" y="3537573"/>
              <a:ext cx="2985444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CA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sisira.nair@uhnresearch.ca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1"/>
            <p:cNvPicPr preferRelativeResize="0"/>
            <p:nvPr/>
          </p:nvPicPr>
          <p:blipFill rotWithShape="1">
            <a:blip r:embed="rId3">
              <a:alphaModFix/>
            </a:blip>
            <a:srcRect b="26788" l="12945" r="14533" t="25406"/>
            <a:stretch/>
          </p:blipFill>
          <p:spPr>
            <a:xfrm>
              <a:off x="4146900" y="3651515"/>
              <a:ext cx="317400" cy="2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"/>
          <p:cNvSpPr txBox="1"/>
          <p:nvPr/>
        </p:nvSpPr>
        <p:spPr>
          <a:xfrm>
            <a:off x="0" y="-49816"/>
            <a:ext cx="5629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7223850" y="4706400"/>
            <a:ext cx="1920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</a:t>
            </a:r>
            <a:r>
              <a:rPr lang="en-CA"/>
              <a:t>24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018" y="4519965"/>
            <a:ext cx="1851675" cy="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8244" y="4439006"/>
            <a:ext cx="1308656" cy="46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39" y="14087"/>
            <a:ext cx="2037285" cy="4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28bdecb0_0_29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</a:t>
            </a:r>
            <a:endParaRPr/>
          </a:p>
        </p:txBody>
      </p:sp>
      <p:sp>
        <p:nvSpPr>
          <p:cNvPr id="250" name="Google Shape;250;g6528bdecb0_0_29"/>
          <p:cNvSpPr txBox="1"/>
          <p:nvPr/>
        </p:nvSpPr>
        <p:spPr>
          <a:xfrm>
            <a:off x="605125" y="3608300"/>
            <a:ext cx="7082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Install the package and load to environment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L</a:t>
            </a:r>
            <a:r>
              <a:rPr lang="en-CA"/>
              <a:t>oad the datasets after downloading them using the </a:t>
            </a:r>
            <a:r>
              <a:rPr i="1" lang="en-CA"/>
              <a:t>downloadTSet</a:t>
            </a:r>
            <a:r>
              <a:rPr lang="en-CA"/>
              <a:t> function.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drugGeneResponseCurve</a:t>
            </a:r>
            <a:r>
              <a:rPr lang="en-CA"/>
              <a:t> has been used wherein mandatory inputs such as dataset, drug name, cell-line, molecular type, gene name, dose and time points should be specified.</a:t>
            </a:r>
            <a:endParaRPr/>
          </a:p>
        </p:txBody>
      </p:sp>
      <p:pic>
        <p:nvPicPr>
          <p:cNvPr id="251" name="Google Shape;251;g6528bdecb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25" y="687600"/>
            <a:ext cx="5804846" cy="27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28bdecb0_0_3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Effect of Carbon tetrachloride on CYP1A1</a:t>
            </a:r>
            <a:endParaRPr/>
          </a:p>
        </p:txBody>
      </p:sp>
      <p:pic>
        <p:nvPicPr>
          <p:cNvPr id="257" name="Google Shape;257;g6528bdecb0_0_35"/>
          <p:cNvPicPr preferRelativeResize="0"/>
          <p:nvPr/>
        </p:nvPicPr>
        <p:blipFill rotWithShape="1">
          <a:blip r:embed="rId3">
            <a:alphaModFix/>
          </a:blip>
          <a:srcRect b="0" l="0" r="0" t="3614"/>
          <a:stretch/>
        </p:blipFill>
        <p:spPr>
          <a:xfrm>
            <a:off x="152400" y="842875"/>
            <a:ext cx="4309900" cy="41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6528bdecb0_0_35"/>
          <p:cNvPicPr preferRelativeResize="0"/>
          <p:nvPr/>
        </p:nvPicPr>
        <p:blipFill rotWithShape="1">
          <a:blip r:embed="rId4">
            <a:alphaModFix/>
          </a:blip>
          <a:srcRect b="10610" l="0" r="0" t="5250"/>
          <a:stretch/>
        </p:blipFill>
        <p:spPr>
          <a:xfrm>
            <a:off x="4572000" y="2327500"/>
            <a:ext cx="4376900" cy="18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528bdecb0_0_35"/>
          <p:cNvSpPr txBox="1"/>
          <p:nvPr/>
        </p:nvSpPr>
        <p:spPr>
          <a:xfrm>
            <a:off x="1829425" y="603450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ToxicoGx</a:t>
            </a:r>
            <a:endParaRPr/>
          </a:p>
        </p:txBody>
      </p:sp>
      <p:sp>
        <p:nvSpPr>
          <p:cNvPr id="260" name="Google Shape;260;g6528bdecb0_0_35"/>
          <p:cNvSpPr txBox="1"/>
          <p:nvPr/>
        </p:nvSpPr>
        <p:spPr>
          <a:xfrm>
            <a:off x="6311175" y="1982275"/>
            <a:ext cx="113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Published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528bdecb0_0_42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 - Connectivity map analysis - TG-GATEs &amp; HCC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6" name="Google Shape;266;g6528bdecb0_0_42"/>
          <p:cNvSpPr txBox="1"/>
          <p:nvPr>
            <p:ph idx="1" type="body"/>
          </p:nvPr>
        </p:nvSpPr>
        <p:spPr>
          <a:xfrm>
            <a:off x="573900" y="2692225"/>
            <a:ext cx="79962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Connectivity mapping approach in predicting compound carcinogenicity by linking in vivo human hepatocarcinoma (HCC) signature with in vitro TG-GATEs primary human hepatocyte data.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6528bdecb0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25" y="687600"/>
            <a:ext cx="6068302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465acf6e_0_1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II</a:t>
            </a:r>
            <a:endParaRPr/>
          </a:p>
        </p:txBody>
      </p:sp>
      <p:sp>
        <p:nvSpPr>
          <p:cNvPr id="273" name="Google Shape;273;g65465acf6e_0_1"/>
          <p:cNvSpPr txBox="1"/>
          <p:nvPr/>
        </p:nvSpPr>
        <p:spPr>
          <a:xfrm>
            <a:off x="1109425" y="3395400"/>
            <a:ext cx="70821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The HCC signature, already mapped to the gene level, has been included in this package and it can be loaded by calling </a:t>
            </a:r>
            <a:r>
              <a:rPr lang="en-CA">
                <a:highlight>
                  <a:srgbClr val="FCE5CD"/>
                </a:highlight>
              </a:rPr>
              <a:t>data(HCC_sig)</a:t>
            </a:r>
            <a:r>
              <a:rPr lang="en-CA"/>
              <a:t>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i="1" lang="en-CA"/>
              <a:t>drugPerturbationSig</a:t>
            </a:r>
            <a:r>
              <a:rPr lang="en-CA"/>
              <a:t> performs statistical modelling of transcriptomic response to the application of each drug.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65465acf6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4320622" cy="2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65465acf6e_0_1"/>
          <p:cNvSpPr/>
          <p:nvPr/>
        </p:nvSpPr>
        <p:spPr>
          <a:xfrm>
            <a:off x="114525" y="575125"/>
            <a:ext cx="8898300" cy="4338900"/>
          </a:xfrm>
          <a:prstGeom prst="rect">
            <a:avLst/>
          </a:prstGeom>
          <a:solidFill>
            <a:srgbClr val="FFFFFF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65465acf6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1685925"/>
            <a:ext cx="8248650" cy="177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Case study II continued</a:t>
            </a:r>
            <a:endParaRPr sz="2400"/>
          </a:p>
        </p:txBody>
      </p:sp>
      <p:sp>
        <p:nvSpPr>
          <p:cNvPr id="282" name="Google Shape;282;p63"/>
          <p:cNvSpPr txBox="1"/>
          <p:nvPr>
            <p:ph idx="1" type="body"/>
          </p:nvPr>
        </p:nvSpPr>
        <p:spPr>
          <a:xfrm>
            <a:off x="604689" y="538092"/>
            <a:ext cx="7996200" cy="217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Correlation between published and recomputed connectivity scores</a:t>
            </a:r>
            <a:endParaRPr/>
          </a:p>
        </p:txBody>
      </p:sp>
      <p:pic>
        <p:nvPicPr>
          <p:cNvPr id="283" name="Google Shape;2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325" y="914700"/>
            <a:ext cx="5058349" cy="40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/>
          <p:nvPr/>
        </p:nvSpPr>
        <p:spPr>
          <a:xfrm>
            <a:off x="6241675" y="4078925"/>
            <a:ext cx="885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/>
              <a:t>r = 0.72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ToxicoGx – GSEA analysis</a:t>
            </a:r>
            <a:endParaRPr sz="2400"/>
          </a:p>
        </p:txBody>
      </p:sp>
      <p:sp>
        <p:nvSpPr>
          <p:cNvPr id="290" name="Google Shape;290;p64"/>
          <p:cNvSpPr txBox="1"/>
          <p:nvPr>
            <p:ph idx="1" type="body"/>
          </p:nvPr>
        </p:nvSpPr>
        <p:spPr>
          <a:xfrm>
            <a:off x="508550" y="3339499"/>
            <a:ext cx="7996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Pan TG-GATEs analysis to analyze enriched pathways (Reactome)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Gene signatures of all drugs at 3 concentrations and time points were used for GSEA analysis.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Significant pathways (FDR &lt; 0.05) were selected</a:t>
            </a:r>
            <a:endParaRPr/>
          </a:p>
        </p:txBody>
      </p:sp>
      <p:pic>
        <p:nvPicPr>
          <p:cNvPr id="291" name="Google Shape;2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83" y="1376042"/>
            <a:ext cx="1024052" cy="178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943" y="1834826"/>
            <a:ext cx="393599" cy="12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612" y="2759520"/>
            <a:ext cx="1512783" cy="39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530" y="1099668"/>
            <a:ext cx="1802545" cy="14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4"/>
          <p:cNvSpPr txBox="1"/>
          <p:nvPr/>
        </p:nvSpPr>
        <p:spPr>
          <a:xfrm>
            <a:off x="952400" y="1086868"/>
            <a:ext cx="1457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Conditions</a:t>
            </a:r>
            <a:endParaRPr b="1" i="1"/>
          </a:p>
        </p:txBody>
      </p:sp>
      <p:sp>
        <p:nvSpPr>
          <p:cNvPr id="296" name="Google Shape;296;p64"/>
          <p:cNvSpPr txBox="1"/>
          <p:nvPr/>
        </p:nvSpPr>
        <p:spPr>
          <a:xfrm rot="-5400000">
            <a:off x="168750" y="2122142"/>
            <a:ext cx="1432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Ranked genes</a:t>
            </a:r>
            <a:endParaRPr b="1" i="1"/>
          </a:p>
        </p:txBody>
      </p:sp>
      <p:sp>
        <p:nvSpPr>
          <p:cNvPr id="297" name="Google Shape;297;p64"/>
          <p:cNvSpPr txBox="1"/>
          <p:nvPr/>
        </p:nvSpPr>
        <p:spPr>
          <a:xfrm>
            <a:off x="2473844" y="1487538"/>
            <a:ext cx="1203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/>
              <a:t>Gene Set</a:t>
            </a:r>
            <a:endParaRPr b="1" i="1"/>
          </a:p>
        </p:txBody>
      </p:sp>
      <p:cxnSp>
        <p:nvCxnSpPr>
          <p:cNvPr id="298" name="Google Shape;298;p64"/>
          <p:cNvCxnSpPr/>
          <p:nvPr/>
        </p:nvCxnSpPr>
        <p:spPr>
          <a:xfrm>
            <a:off x="3306306" y="239178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9" name="Google Shape;299;p64"/>
          <p:cNvSpPr txBox="1"/>
          <p:nvPr/>
        </p:nvSpPr>
        <p:spPr>
          <a:xfrm>
            <a:off x="3384352" y="2220842"/>
            <a:ext cx="213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Hit</a:t>
            </a:r>
            <a:r>
              <a:rPr lang="en-CA"/>
              <a:t> (in gene set)</a:t>
            </a:r>
            <a:endParaRPr/>
          </a:p>
        </p:txBody>
      </p:sp>
      <p:cxnSp>
        <p:nvCxnSpPr>
          <p:cNvPr id="300" name="Google Shape;300;p64"/>
          <p:cNvCxnSpPr/>
          <p:nvPr/>
        </p:nvCxnSpPr>
        <p:spPr>
          <a:xfrm>
            <a:off x="3312846" y="2538864"/>
            <a:ext cx="299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1" name="Google Shape;301;p64"/>
          <p:cNvSpPr txBox="1"/>
          <p:nvPr/>
        </p:nvSpPr>
        <p:spPr>
          <a:xfrm>
            <a:off x="3611227" y="2405277"/>
            <a:ext cx="19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Miss</a:t>
            </a:r>
            <a:r>
              <a:rPr lang="en-CA"/>
              <a:t> (not in gene set)</a:t>
            </a:r>
            <a:endParaRPr/>
          </a:p>
        </p:txBody>
      </p:sp>
      <p:sp>
        <p:nvSpPr>
          <p:cNvPr id="302" name="Google Shape;302;p64"/>
          <p:cNvSpPr txBox="1"/>
          <p:nvPr/>
        </p:nvSpPr>
        <p:spPr>
          <a:xfrm>
            <a:off x="6206715" y="2484713"/>
            <a:ext cx="165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Ranked gene list</a:t>
            </a:r>
            <a:endParaRPr/>
          </a:p>
        </p:txBody>
      </p:sp>
      <p:sp>
        <p:nvSpPr>
          <p:cNvPr id="303" name="Google Shape;303;p64"/>
          <p:cNvSpPr txBox="1"/>
          <p:nvPr/>
        </p:nvSpPr>
        <p:spPr>
          <a:xfrm rot="-5400000">
            <a:off x="5217306" y="1632151"/>
            <a:ext cx="175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Enrichment score</a:t>
            </a:r>
            <a:endParaRPr/>
          </a:p>
        </p:txBody>
      </p:sp>
      <p:sp>
        <p:nvSpPr>
          <p:cNvPr id="304" name="Google Shape;304;p64"/>
          <p:cNvSpPr/>
          <p:nvPr/>
        </p:nvSpPr>
        <p:spPr>
          <a:xfrm>
            <a:off x="2272759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64"/>
          <p:cNvSpPr/>
          <p:nvPr/>
        </p:nvSpPr>
        <p:spPr>
          <a:xfrm>
            <a:off x="4561474" y="2760488"/>
            <a:ext cx="3999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28bdecb0_0_2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ToxicoGx – GSEA analysis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6528bdecb0_0_20"/>
          <p:cNvPicPr preferRelativeResize="0"/>
          <p:nvPr/>
        </p:nvPicPr>
        <p:blipFill rotWithShape="1">
          <a:blip r:embed="rId3">
            <a:alphaModFix/>
          </a:blip>
          <a:srcRect b="0" l="-9420" r="9420" t="0"/>
          <a:stretch/>
        </p:blipFill>
        <p:spPr>
          <a:xfrm>
            <a:off x="340650" y="631575"/>
            <a:ext cx="4284624" cy="43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6528bdecb0_0_20"/>
          <p:cNvSpPr/>
          <p:nvPr/>
        </p:nvSpPr>
        <p:spPr>
          <a:xfrm rot="-5400000">
            <a:off x="-1535325" y="2565825"/>
            <a:ext cx="4000500" cy="28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Pathways</a:t>
            </a:r>
            <a:endParaRPr/>
          </a:p>
        </p:txBody>
      </p:sp>
      <p:sp>
        <p:nvSpPr>
          <p:cNvPr id="313" name="Google Shape;313;g6528bdecb0_0_20"/>
          <p:cNvSpPr/>
          <p:nvPr/>
        </p:nvSpPr>
        <p:spPr>
          <a:xfrm>
            <a:off x="815800" y="4818525"/>
            <a:ext cx="3440400" cy="32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Drugs</a:t>
            </a:r>
            <a:endParaRPr/>
          </a:p>
        </p:txBody>
      </p:sp>
      <p:pic>
        <p:nvPicPr>
          <p:cNvPr id="314" name="Google Shape;314;g6528bdecb0_0_20"/>
          <p:cNvPicPr preferRelativeResize="0"/>
          <p:nvPr/>
        </p:nvPicPr>
        <p:blipFill rotWithShape="1">
          <a:blip r:embed="rId4">
            <a:alphaModFix/>
          </a:blip>
          <a:srcRect b="0" l="0" r="0" t="7295"/>
          <a:stretch/>
        </p:blipFill>
        <p:spPr>
          <a:xfrm>
            <a:off x="5082475" y="679075"/>
            <a:ext cx="3701049" cy="19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6528bdecb0_0_20"/>
          <p:cNvSpPr/>
          <p:nvPr/>
        </p:nvSpPr>
        <p:spPr>
          <a:xfrm>
            <a:off x="3899650" y="7149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6528bdecb0_0_20"/>
          <p:cNvPicPr preferRelativeResize="0"/>
          <p:nvPr/>
        </p:nvPicPr>
        <p:blipFill rotWithShape="1">
          <a:blip r:embed="rId5">
            <a:alphaModFix/>
          </a:blip>
          <a:srcRect b="0" l="3716" r="0" t="0"/>
          <a:stretch/>
        </p:blipFill>
        <p:spPr>
          <a:xfrm>
            <a:off x="5069550" y="2921225"/>
            <a:ext cx="3610051" cy="209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6528bdecb0_0_20"/>
          <p:cNvSpPr/>
          <p:nvPr/>
        </p:nvSpPr>
        <p:spPr>
          <a:xfrm>
            <a:off x="3899650" y="3839125"/>
            <a:ext cx="672300" cy="45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528bdecb0_0_20"/>
          <p:cNvSpPr txBox="1"/>
          <p:nvPr/>
        </p:nvSpPr>
        <p:spPr>
          <a:xfrm rot="-5400000">
            <a:off x="4222321" y="1606904"/>
            <a:ext cx="1356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Up-Regulated</a:t>
            </a:r>
            <a:endParaRPr/>
          </a:p>
        </p:txBody>
      </p:sp>
      <p:sp>
        <p:nvSpPr>
          <p:cNvPr id="319" name="Google Shape;319;g6528bdecb0_0_20"/>
          <p:cNvSpPr txBox="1"/>
          <p:nvPr/>
        </p:nvSpPr>
        <p:spPr>
          <a:xfrm rot="-5400000">
            <a:off x="4124719" y="3806499"/>
            <a:ext cx="1528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</a:t>
            </a:r>
            <a:r>
              <a:rPr lang="en-CA"/>
              <a:t>-Regulated</a:t>
            </a:r>
            <a:endParaRPr/>
          </a:p>
        </p:txBody>
      </p:sp>
      <p:cxnSp>
        <p:nvCxnSpPr>
          <p:cNvPr id="320" name="Google Shape;320;g6528bdecb0_0_20"/>
          <p:cNvCxnSpPr>
            <a:stCxn id="315" idx="3"/>
          </p:cNvCxnSpPr>
          <p:nvPr/>
        </p:nvCxnSpPr>
        <p:spPr>
          <a:xfrm>
            <a:off x="4571950" y="9447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g6528bdecb0_0_20"/>
          <p:cNvCxnSpPr/>
          <p:nvPr/>
        </p:nvCxnSpPr>
        <p:spPr>
          <a:xfrm>
            <a:off x="4571950" y="41451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g6528bdecb0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700" y="2440425"/>
            <a:ext cx="756300" cy="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Future directions</a:t>
            </a:r>
            <a:endParaRPr sz="2400"/>
          </a:p>
        </p:txBody>
      </p:sp>
      <p:sp>
        <p:nvSpPr>
          <p:cNvPr id="328" name="Google Shape;328;p65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Incorporate DrugMatrix and OpenRiskNet datasets.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Develop a web interface (</a:t>
            </a:r>
            <a:r>
              <a:rPr b="1" lang="en-CA"/>
              <a:t>ToxicoDb</a:t>
            </a:r>
            <a:r>
              <a:rPr lang="en-CA"/>
              <a:t>) that can be easily navigated by researchers as well as non-academicians.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373" y="2820629"/>
            <a:ext cx="2208625" cy="108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/>
        </p:nvSpPr>
        <p:spPr>
          <a:xfrm>
            <a:off x="305491" y="261070"/>
            <a:ext cx="874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141" y="4526333"/>
            <a:ext cx="878418" cy="5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364" y="4544152"/>
            <a:ext cx="684819" cy="56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1254" y="4430751"/>
            <a:ext cx="708431" cy="70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1726" y="4581466"/>
            <a:ext cx="1191168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7908" y="4563646"/>
            <a:ext cx="1142163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4239" y="4624322"/>
            <a:ext cx="1142156" cy="46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82787" y="4502657"/>
            <a:ext cx="765535" cy="5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2" y="4492510"/>
            <a:ext cx="2277955" cy="64665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Acknowledgements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6"/>
          <p:cNvSpPr txBox="1"/>
          <p:nvPr>
            <p:ph idx="1" type="body"/>
          </p:nvPr>
        </p:nvSpPr>
        <p:spPr>
          <a:xfrm>
            <a:off x="548261" y="784225"/>
            <a:ext cx="2452848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CA" sz="1600"/>
              <a:t>Benjamin haibe-Kains</a:t>
            </a:r>
            <a:endParaRPr b="1" sz="1600"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5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Esther Yoo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Christopher Eeles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Petr Smirnov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Wail Ba-Alawi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/>
              <a:t>Nehme-El-Hachem</a:t>
            </a:r>
            <a:endParaRPr sz="12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Amy Tang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CA" sz="1200">
                <a:solidFill>
                  <a:schemeClr val="dk2"/>
                </a:solidFill>
              </a:rPr>
              <a:t>Jie Tang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1" sz="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</p:txBody>
      </p:sp>
      <p:pic>
        <p:nvPicPr>
          <p:cNvPr id="345" name="Google Shape;345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9544" y="614009"/>
            <a:ext cx="5760281" cy="375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/>
          <p:nvPr>
            <p:ph type="title"/>
          </p:nvPr>
        </p:nvSpPr>
        <p:spPr>
          <a:xfrm>
            <a:off x="730000" y="1318650"/>
            <a:ext cx="82992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CA" sz="4600"/>
              <a:t>Thank you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0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/>
              <a:t>Scope</a:t>
            </a:r>
            <a:endParaRPr/>
          </a:p>
        </p:txBody>
      </p:sp>
      <p:sp>
        <p:nvSpPr>
          <p:cNvPr id="186" name="Google Shape;186;p60"/>
          <p:cNvSpPr txBox="1"/>
          <p:nvPr>
            <p:ph idx="1" type="body"/>
          </p:nvPr>
        </p:nvSpPr>
        <p:spPr>
          <a:xfrm>
            <a:off x="594750" y="8874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Introduction to Toxicogenomics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TG-GATEs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ToxicoGx toolbox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Case studies using ToxicoGx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➢"/>
            </a:pPr>
            <a:r>
              <a:rPr lang="en-CA" sz="2000"/>
              <a:t>Future directions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Introduction to Toxicogenomics</a:t>
            </a:r>
            <a:endParaRPr sz="2400"/>
          </a:p>
        </p:txBody>
      </p:sp>
      <p:sp>
        <p:nvSpPr>
          <p:cNvPr id="192" name="Google Shape;192;p2"/>
          <p:cNvSpPr txBox="1"/>
          <p:nvPr>
            <p:ph idx="1" type="body"/>
          </p:nvPr>
        </p:nvSpPr>
        <p:spPr>
          <a:xfrm>
            <a:off x="594750" y="6588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Toxicogenomics</a:t>
            </a:r>
            <a:r>
              <a:rPr lang="en-CA" sz="1400"/>
              <a:t> refers to the global analysis of modifications induced by a toxicant among any type of biomolecules (transcriptome, metabolome, proteome) to characterize pathways of toxicity (Céline Campagna et al.)</a:t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 sz="1400"/>
              <a:t>Objective</a:t>
            </a:r>
            <a:r>
              <a:rPr lang="en-CA" sz="1400"/>
              <a:t> – To understand and curate publicly available toxicogenomics datasets such as TG GATEs, DrugMatrix, OpenRiskNet datasets,</a:t>
            </a:r>
            <a:r>
              <a:rPr b="1" lang="en-CA" sz="1400"/>
              <a:t> </a:t>
            </a:r>
            <a:r>
              <a:rPr lang="en-CA" sz="1400"/>
              <a:t>so as to facilitate in house processing of raw data and subsequent analysis.</a:t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958" y="2654423"/>
            <a:ext cx="3855726" cy="1720413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"/>
          <p:cNvSpPr txBox="1"/>
          <p:nvPr/>
        </p:nvSpPr>
        <p:spPr>
          <a:xfrm>
            <a:off x="7178196" y="4374836"/>
            <a:ext cx="143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Andreas Bender et 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TG GATEs Datasets</a:t>
            </a:r>
            <a:endParaRPr/>
          </a:p>
        </p:txBody>
      </p:sp>
      <p:sp>
        <p:nvSpPr>
          <p:cNvPr id="200" name="Google Shape;200;p3"/>
          <p:cNvSpPr txBox="1"/>
          <p:nvPr>
            <p:ph idx="1" type="body"/>
          </p:nvPr>
        </p:nvSpPr>
        <p:spPr>
          <a:xfrm>
            <a:off x="366150" y="811275"/>
            <a:ext cx="79962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Open Toxicogenomics Project - Genomics Assisted Toxicity Evaluation Systems (</a:t>
            </a:r>
            <a:r>
              <a:rPr b="1" lang="en-CA"/>
              <a:t>TG-GATEs</a:t>
            </a:r>
            <a:r>
              <a:rPr lang="en-CA"/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201" name="Google Shape;201;p3"/>
          <p:cNvSpPr txBox="1"/>
          <p:nvPr/>
        </p:nvSpPr>
        <p:spPr>
          <a:xfrm>
            <a:off x="533677" y="1877956"/>
            <a:ext cx="4453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joint government-private sector project organized by the National Institute of Biomedical Innovation (Japan), National Institute of Health Sciences and 15 pharmaceutical companies.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1 – TGP (2002– 2006) : Build a database for gene expression and toxicity in rats and the primary human hepatocytes following exposure to 150 compounds.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2 – TGP2 (2007– 2011) : discovered over 30 different safety biomarkers using TG-GATEs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25" y="1877950"/>
            <a:ext cx="3809224" cy="23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50" y="4307075"/>
            <a:ext cx="1537499" cy="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lang="en-CA" sz="2400"/>
              <a:t>TG GATEs Datasets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/>
          </a:p>
        </p:txBody>
      </p:sp>
      <p:graphicFrame>
        <p:nvGraphicFramePr>
          <p:cNvPr id="209" name="Google Shape;209;p4"/>
          <p:cNvGraphicFramePr/>
          <p:nvPr/>
        </p:nvGraphicFramePr>
        <p:xfrm>
          <a:off x="184459" y="12607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{0199381F-F02A-4D4A-9519-F89119A4386E}</a:tableStyleId>
              </a:tblPr>
              <a:tblGrid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  <a:gridCol w="981325"/>
              </a:tblGrid>
              <a:tr h="58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Cell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Study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No. of drugs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Dose level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Sample collection after treatment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Biological replicates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Microarray platform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Parameters assayed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human hepatocytes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Affymetrix human U133 Plus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84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TG-GATEs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Primary rat hepatocytes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In vitro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Control, low, medium, high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2,8,24hr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Duplicate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CA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Rat Genome 230 2.0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 u="none" cap="none" strike="noStrike"/>
                        <a:t>Gene expression &amp; Cell viability(LDH,DNA)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 txBox="1"/>
          <p:nvPr>
            <p:ph type="title"/>
          </p:nvPr>
        </p:nvSpPr>
        <p:spPr>
          <a:xfrm>
            <a:off x="12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CA" sz="2400"/>
              <a:t>The ToxicoGx Toolbox</a:t>
            </a:r>
            <a:endParaRPr sz="2400"/>
          </a:p>
        </p:txBody>
      </p:sp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0" y="1785325"/>
            <a:ext cx="4027751" cy="28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790" y="1785325"/>
            <a:ext cx="3939435" cy="28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2"/>
          <p:cNvSpPr txBox="1"/>
          <p:nvPr/>
        </p:nvSpPr>
        <p:spPr>
          <a:xfrm>
            <a:off x="3564300" y="564475"/>
            <a:ext cx="20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/>
              <a:t>R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packa</a:t>
            </a:r>
            <a:r>
              <a:rPr b="1" lang="en-CA" sz="1200"/>
              <a:t>ge [first release]</a:t>
            </a:r>
            <a:r>
              <a:rPr b="1" i="0" lang="en-CA" sz="1200" u="none" cap="none" strike="noStrike">
                <a:solidFill>
                  <a:srgbClr val="000000"/>
                </a:solidFill>
              </a:rPr>
              <a:t> </a:t>
            </a:r>
            <a:endParaRPr b="1"/>
          </a:p>
        </p:txBody>
      </p:sp>
      <p:pic>
        <p:nvPicPr>
          <p:cNvPr id="218" name="Google Shape;218;p62"/>
          <p:cNvPicPr preferRelativeResize="0"/>
          <p:nvPr/>
        </p:nvPicPr>
        <p:blipFill rotWithShape="1">
          <a:blip r:embed="rId5">
            <a:alphaModFix/>
          </a:blip>
          <a:srcRect b="48880" l="0" r="0" t="0"/>
          <a:stretch/>
        </p:blipFill>
        <p:spPr>
          <a:xfrm>
            <a:off x="2332725" y="917575"/>
            <a:ext cx="4784962" cy="973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/>
          <p:nvPr>
            <p:ph type="title"/>
          </p:nvPr>
        </p:nvSpPr>
        <p:spPr>
          <a:xfrm>
            <a:off x="0" y="0"/>
            <a:ext cx="883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CA" sz="2400"/>
              <a:t>ToxicoGx – Dataset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1704680" y="2626246"/>
            <a:ext cx="643200" cy="7116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9AC2DA"/>
              </a:gs>
              <a:gs pos="100000">
                <a:srgbClr val="4984A8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CA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TSet</a:t>
            </a:r>
            <a:endParaRPr b="1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5096500" y="860950"/>
            <a:ext cx="2226600" cy="3968400"/>
          </a:xfrm>
          <a:prstGeom prst="can">
            <a:avLst>
              <a:gd fmla="val 14039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5252075" y="1472375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r>
              <a:rPr b="0" i="0" lang="en-CA" sz="12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(SampleInfo)</a:t>
            </a:r>
            <a:endParaRPr b="0" i="0" sz="12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5252075" y="1902031"/>
            <a:ext cx="1922700" cy="33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Drugs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5252075" y="2331688"/>
            <a:ext cx="1922700" cy="40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Molecular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</a:t>
            </a: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(rna)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5252075" y="2831844"/>
            <a:ext cx="1922700" cy="105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Info (metadata)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Profiles(Slope,AAC)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Raw(dose &amp; viabilility)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252075" y="3981200"/>
            <a:ext cx="1922700" cy="47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10800025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Curation</a:t>
            </a:r>
            <a:endParaRPr b="1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Cell &amp; drug</a:t>
            </a:r>
            <a:endParaRPr b="0" i="0" sz="12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-5400000">
            <a:off x="2268462" y="1635388"/>
            <a:ext cx="2904675" cy="2731050"/>
          </a:xfrm>
          <a:prstGeom prst="flowChartExtract">
            <a:avLst/>
          </a:prstGeom>
          <a:gradFill>
            <a:gsLst>
              <a:gs pos="0">
                <a:srgbClr val="FFFFFF"/>
              </a:gs>
              <a:gs pos="100000">
                <a:srgbClr val="EFEFE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730000" y="1318650"/>
            <a:ext cx="78063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rPr i="1" lang="en-CA" sz="4800"/>
              <a:t>Case studies</a:t>
            </a:r>
            <a:r>
              <a:rPr i="1" lang="en-CA" sz="4800">
                <a:latin typeface="Arial"/>
                <a:ea typeface="Arial"/>
                <a:cs typeface="Arial"/>
                <a:sym typeface="Arial"/>
              </a:rPr>
              <a:t> - ToxicoGx</a:t>
            </a:r>
            <a:endParaRPr i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</a:pPr>
            <a:r>
              <a:t/>
            </a:r>
            <a:endParaRPr b="0" sz="4800"/>
          </a:p>
        </p:txBody>
      </p:sp>
      <p:sp>
        <p:nvSpPr>
          <p:cNvPr id="237" name="Google Shape;237;p7"/>
          <p:cNvSpPr txBox="1"/>
          <p:nvPr/>
        </p:nvSpPr>
        <p:spPr>
          <a:xfrm>
            <a:off x="730000" y="2650700"/>
            <a:ext cx="7041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How to plot gene expression versus time.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Reproducing connectivity map analysis from published data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romanUcPeriod"/>
            </a:pPr>
            <a:r>
              <a:rPr lang="en-CA" sz="1800">
                <a:solidFill>
                  <a:srgbClr val="434343"/>
                </a:solidFill>
              </a:rPr>
              <a:t>Pan GSEA of TG-GATEs human in vitro Toxicoset.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28bdecb0_0_4"/>
          <p:cNvSpPr txBox="1"/>
          <p:nvPr>
            <p:ph type="title"/>
          </p:nvPr>
        </p:nvSpPr>
        <p:spPr>
          <a:xfrm>
            <a:off x="0" y="0"/>
            <a:ext cx="91887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/>
              <a:t>Case Study I - Plotting gene expression versus time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g6528bdecb0_0_4"/>
          <p:cNvSpPr txBox="1"/>
          <p:nvPr>
            <p:ph idx="1" type="body"/>
          </p:nvPr>
        </p:nvSpPr>
        <p:spPr>
          <a:xfrm>
            <a:off x="573900" y="2759625"/>
            <a:ext cx="79962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</a:t>
            </a:r>
            <a:r>
              <a:rPr lang="en-CA"/>
              <a:t>ene expression changes of CYP1A1 (gene associated with xenobiotic metabolism) has been plotted at all concentrations and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time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Observation - Clear differential expression at time 8(hr) suggesting that higher the dose, larger the impact of CCL4 on this gene.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6528bdecb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01" y="732250"/>
            <a:ext cx="5015775" cy="20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HKLAB_Slide_Template_Wide_2019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